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143500" cx="9144000"/>
  <p:notesSz cx="6858000" cy="9144000"/>
  <p:embeddedFontLst>
    <p:embeddedFont>
      <p:font typeface="Roboto"/>
      <p:regular r:id="rId67"/>
      <p:bold r:id="rId68"/>
      <p:italic r:id="rId69"/>
      <p:boldItalic r:id="rId70"/>
    </p:embeddedFont>
    <p:embeddedFont>
      <p:font typeface="Comfortaa Regular"/>
      <p:regular r:id="rId71"/>
      <p:bold r:id="rId72"/>
    </p:embeddedFont>
    <p:embeddedFont>
      <p:font typeface="Comfortaa"/>
      <p:regular r:id="rId73"/>
      <p:bold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Comfortaa-regular.fntdata"/><Relationship Id="rId72" Type="http://schemas.openxmlformats.org/officeDocument/2006/relationships/font" Target="fonts/ComfortaaRegular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font" Target="fonts/Comfortaa-bold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ComfortaaRegular-regular.fntdata"/><Relationship Id="rId70" Type="http://schemas.openxmlformats.org/officeDocument/2006/relationships/font" Target="fonts/Robot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oboto-bold.fntdata"/><Relationship Id="rId23" Type="http://schemas.openxmlformats.org/officeDocument/2006/relationships/slide" Target="slides/slide18.xml"/><Relationship Id="rId67" Type="http://schemas.openxmlformats.org/officeDocument/2006/relationships/font" Target="fonts/Roboto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628be3a2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628be3a2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628be3a2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628be3a2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628be3a2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628be3a2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628be3a2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628be3a2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628be3a2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628be3a2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62c04203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62c04203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62c04203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62c04203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2c04203f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2c04203f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62c04203f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62c04203f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634be311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634be31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628be3a2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628be3a2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634be311a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634be311a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634be311a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634be311a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634be311a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634be311a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634be311a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634be311a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634be311a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634be311a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634be311a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634be311a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634be311a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634be311a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634be311a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634be311a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628be3a2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628be3a2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0f9421b18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0f9421b1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7c10e1bc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7c10e1bc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0f9421b1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0f9421b1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62c04203f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62c04203f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62c04203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62c04203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62c04203f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62c04203f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0f9421b1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0f9421b1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0f9421b18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0f9421b1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0f9421b1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0f9421b1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634be311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634be311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634be311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634be311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628be3a2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628be3a2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628be3a2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628be3a2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62c04203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62c04203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62c04203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62c04203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62c04203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62c04203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62c04203f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62c04203f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62c04203f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62c04203f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62c04203f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62c04203f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62c04203f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62c04203f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62c04203f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62c04203f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62c04203f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62c04203f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62c04203f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62c04203f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7c10e1b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7c10e1b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62c04203f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62c04203f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62c04203f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62c04203f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62c04203f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62c04203f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62c04203f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62c04203f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5628be3a2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5628be3a2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628be3a2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628be3a2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628be3a2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628be3a2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628be3a2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628be3a2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628be3a2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5628be3a2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628be3a2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628be3a2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6344fdc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6344fdc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628be3a2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628be3a2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5628be3a2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5628be3a2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6344fdcb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6344fdc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7c10e1b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7c10e1b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628be3a2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628be3a2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-scm.com/book/es/v1/Empezando-Acerca-del-control-de-versiones#Sistemas-de-control-de-versiones-distribuidos" TargetMode="External"/><Relationship Id="rId4" Type="http://schemas.openxmlformats.org/officeDocument/2006/relationships/hyperlink" Target="https://git-scm.com/book/es/v1/Empezando-Acerca-del-control-de-versiones#Sistemas-de-control-de-versiones-distribuidos" TargetMode="External"/><Relationship Id="rId5" Type="http://schemas.openxmlformats.org/officeDocument/2006/relationships/hyperlink" Target="https://git-scm.com/book/es/v1/Empezando-Acerca-del-control-de-versiones#Sistemas-de-control-de-versiones-distribuidos" TargetMode="External"/><Relationship Id="rId6" Type="http://schemas.openxmlformats.org/officeDocument/2006/relationships/image" Target="../media/image6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Relationship Id="rId6" Type="http://schemas.openxmlformats.org/officeDocument/2006/relationships/image" Target="../media/image45.png"/><Relationship Id="rId7" Type="http://schemas.openxmlformats.org/officeDocument/2006/relationships/image" Target="../media/image59.png"/><Relationship Id="rId8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34.png"/><Relationship Id="rId8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34.png"/><Relationship Id="rId7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34.png"/><Relationship Id="rId7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44.png"/><Relationship Id="rId6" Type="http://schemas.openxmlformats.org/officeDocument/2006/relationships/image" Target="../media/image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52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Taller: DevOps	 and Cloud Fundamentals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Semana académica de sistemas ITQ - 10/04/2019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Vagrant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200" y="130375"/>
            <a:ext cx="4005775" cy="40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es?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 una herramienta para crear y manejar máquinas virtuales de manera sencilla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Facilita: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Automatización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Homogeneidad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¿Para qué sirve?</a:t>
            </a:r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Permite crear máquinas virtuales desde un archivo de configuración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El archivo puede ser compartido entre desarrolladores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Crea máquinas virtuales con la misma configuración para todo el equipo de desarrollo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Busca crear entornos de prueba iguales al servidor de producción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¿Por qué debería usarlo?</a:t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00" y="1017800"/>
            <a:ext cx="8903576" cy="27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Git Server</a:t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 rotWithShape="1">
          <a:blip r:embed="rId3">
            <a:alphaModFix/>
          </a:blip>
          <a:srcRect b="2796" l="2416" r="2053" t="2073"/>
          <a:stretch/>
        </p:blipFill>
        <p:spPr>
          <a:xfrm>
            <a:off x="1549250" y="1165025"/>
            <a:ext cx="4957575" cy="28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es?</a:t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es un software de control de versiones diseñado por Linus Torvalds, que piensa en la eficiencia y confiabilidad de mantener las versiones de las aplicaciones cuando tienen una gran cantidad de archivos de origen.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¿Que es un control de </a:t>
            </a:r>
            <a:r>
              <a:rPr lang="es"/>
              <a:t>Versiones</a:t>
            </a:r>
            <a:r>
              <a:rPr lang="es"/>
              <a:t>?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El control de versiones es un sistema que registra los cambios realizados sobre un archivo o conjunto de archivos a lo largo del tiempo, de modo que puedas recuperar versiones específicas más adelante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/>
        </p:nvSpPr>
        <p:spPr>
          <a:xfrm>
            <a:off x="656875" y="247875"/>
            <a:ext cx="74982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90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 u="sng">
                <a:solidFill>
                  <a:srgbClr val="0388A6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S</a:t>
            </a:r>
            <a:r>
              <a:rPr b="1" lang="es" sz="2400">
                <a:solidFill>
                  <a:srgbClr val="0388A6"/>
                </a:solidFill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4"/>
              </a:rPr>
              <a:t>istemas de control de versiones distribuidos</a:t>
            </a:r>
            <a:endParaRPr b="1" sz="2400">
              <a:solidFill>
                <a:srgbClr val="0388A6"/>
              </a:solidFill>
              <a:uFill>
                <a:noFill/>
              </a:uFill>
              <a:latin typeface="Georgia"/>
              <a:ea typeface="Georgia"/>
              <a:cs typeface="Georgia"/>
              <a:sym typeface="Georgia"/>
              <a:hlinkClick r:id="rId5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9225" y="709925"/>
            <a:ext cx="4796475" cy="39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2736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tres secciones principales de un proyecto de Git: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725" y="1070500"/>
            <a:ext cx="5304225" cy="30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775" y="267450"/>
            <a:ext cx="6312450" cy="44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DevOps?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225" y="0"/>
            <a:ext cx="6129774" cy="4880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452300"/>
            <a:ext cx="3261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Metodología de desarrollo de software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Busca unificar el desarrollo (Dev) y las operaciones (Ops)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centra en desarrollo ágil y eficiente y a un menor costo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2"/>
          <p:cNvSpPr txBox="1"/>
          <p:nvPr/>
        </p:nvSpPr>
        <p:spPr>
          <a:xfrm>
            <a:off x="1371600" y="2171700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675" y="654050"/>
            <a:ext cx="5876650" cy="35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 es la Integracion Continua?</a:t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12171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Integración</a:t>
            </a:r>
            <a:r>
              <a:rPr lang="es"/>
              <a:t> </a:t>
            </a:r>
            <a:r>
              <a:rPr lang="es"/>
              <a:t>Automática</a:t>
            </a:r>
            <a:r>
              <a:rPr lang="es"/>
              <a:t> de Proyectos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Control de Ejecuciones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Cada cierto tiempo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Ventajas</a:t>
            </a:r>
            <a:endParaRPr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311700" y="1140975"/>
            <a:ext cx="8520600" cy="3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Detección y </a:t>
            </a:r>
            <a:r>
              <a:rPr lang="es"/>
              <a:t>solución</a:t>
            </a:r>
            <a:r>
              <a:rPr lang="es"/>
              <a:t> de problemas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Disponibilidad constante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</a:t>
            </a:r>
            <a:r>
              <a:rPr lang="es"/>
              <a:t>jecución</a:t>
            </a:r>
            <a:r>
              <a:rPr lang="es"/>
              <a:t> de pruebas inmediatas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Monitoreo continuo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825" y="63500"/>
            <a:ext cx="4324350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Qué</a:t>
            </a:r>
            <a:r>
              <a:rPr lang="es"/>
              <a:t> es Jenkins?</a:t>
            </a:r>
            <a:endParaRPr/>
          </a:p>
        </p:txBody>
      </p:sp>
      <p:sp>
        <p:nvSpPr>
          <p:cNvPr id="238" name="Google Shape;238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Servidor de </a:t>
            </a:r>
            <a:r>
              <a:rPr lang="es"/>
              <a:t>código</a:t>
            </a:r>
            <a:r>
              <a:rPr lang="es"/>
              <a:t> abierto de </a:t>
            </a:r>
            <a:r>
              <a:rPr lang="es"/>
              <a:t>integración</a:t>
            </a:r>
            <a:r>
              <a:rPr lang="es"/>
              <a:t> continua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Ejecuciones </a:t>
            </a:r>
            <a:r>
              <a:rPr lang="es"/>
              <a:t>automáticas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Asistente para la </a:t>
            </a:r>
            <a:r>
              <a:rPr lang="es"/>
              <a:t>integración</a:t>
            </a:r>
            <a:r>
              <a:rPr lang="es"/>
              <a:t> </a:t>
            </a:r>
            <a:r>
              <a:rPr lang="es"/>
              <a:t>periódica</a:t>
            </a:r>
            <a:r>
              <a:rPr lang="es"/>
              <a:t> de </a:t>
            </a:r>
            <a:r>
              <a:rPr lang="es"/>
              <a:t>código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Genera y visualiza la documentación</a:t>
            </a:r>
            <a:endParaRPr/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900" y="112801"/>
            <a:ext cx="2701925" cy="16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Plugin</a:t>
            </a:r>
            <a:endParaRPr/>
          </a:p>
        </p:txBody>
      </p:sp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168397"/>
            <a:ext cx="1611325" cy="16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200" y="120650"/>
            <a:ext cx="23368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1416" y="1593850"/>
            <a:ext cx="2062584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0697" y="-107640"/>
            <a:ext cx="1643075" cy="16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9598" y="2779723"/>
            <a:ext cx="1795475" cy="17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300" y="2504060"/>
            <a:ext cx="3883026" cy="21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</a:t>
            </a:r>
            <a:r>
              <a:rPr lang="es"/>
              <a:t> trabaja Jenkins?</a:t>
            </a:r>
            <a:endParaRPr/>
          </a:p>
        </p:txBody>
      </p:sp>
      <p:sp>
        <p:nvSpPr>
          <p:cNvPr id="257" name="Google Shape;257;p3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8575"/>
            <a:ext cx="6635199" cy="30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25" y="96850"/>
            <a:ext cx="6336326" cy="42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8925"/>
            <a:ext cx="8839200" cy="2099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311700" y="3087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¿</a:t>
            </a:r>
            <a:r>
              <a:rPr lang="es">
                <a:latin typeface="Comfortaa"/>
                <a:ea typeface="Comfortaa"/>
                <a:cs typeface="Comfortaa"/>
                <a:sym typeface="Comfortaa"/>
              </a:rPr>
              <a:t>Qué es </a:t>
            </a:r>
            <a:r>
              <a:rPr lang="es">
                <a:latin typeface="Comfortaa"/>
                <a:ea typeface="Comfortaa"/>
                <a:cs typeface="Comfortaa"/>
                <a:sym typeface="Comfortaa"/>
              </a:rPr>
              <a:t>Docker?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6" name="Google Shape;276;p41"/>
          <p:cNvSpPr txBox="1"/>
          <p:nvPr/>
        </p:nvSpPr>
        <p:spPr>
          <a:xfrm>
            <a:off x="616275" y="1268075"/>
            <a:ext cx="7762500" cy="22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C4C4C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Docker crea contenedores ligeros y portables para que las aplicaciones software que puedan ejecutarse en cualquier máquina con Docker instalado, independientemente del sistema operativo que la máquina tenga por debajo, facilitando así también los despliegues.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00" y="295054"/>
            <a:ext cx="9144002" cy="4705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311700" y="3087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¿</a:t>
            </a:r>
            <a:r>
              <a:rPr lang="es">
                <a:latin typeface="Comfortaa"/>
                <a:ea typeface="Comfortaa"/>
                <a:cs typeface="Comfortaa"/>
                <a:sym typeface="Comfortaa"/>
              </a:rPr>
              <a:t>Qué es un contenedor?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2" name="Google Shape;282;p42"/>
          <p:cNvSpPr txBox="1"/>
          <p:nvPr/>
        </p:nvSpPr>
        <p:spPr>
          <a:xfrm>
            <a:off x="616275" y="1268075"/>
            <a:ext cx="7762500" cy="22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12121"/>
                </a:solidFill>
                <a:latin typeface="Comfortaa"/>
                <a:ea typeface="Comfortaa"/>
                <a:cs typeface="Comfortaa"/>
                <a:sym typeface="Comfortaa"/>
              </a:rPr>
              <a:t>Un contenedor es una unidad estándar de software que empaqueta el código y todas sus dependencias para que la aplicación se ejecute de forma rápida y confiable de un entorno informático a otro. </a:t>
            </a:r>
            <a:endParaRPr sz="1800">
              <a:solidFill>
                <a:srgbClr val="21212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875" y="916513"/>
            <a:ext cx="5715000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3"/>
          <p:cNvSpPr txBox="1"/>
          <p:nvPr>
            <p:ph type="title"/>
          </p:nvPr>
        </p:nvSpPr>
        <p:spPr>
          <a:xfrm>
            <a:off x="311700" y="3087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Máquinas</a:t>
            </a:r>
            <a:r>
              <a:rPr lang="es">
                <a:latin typeface="Comfortaa"/>
                <a:ea typeface="Comfortaa"/>
                <a:cs typeface="Comfortaa"/>
                <a:sym typeface="Comfortaa"/>
              </a:rPr>
              <a:t> en minutos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9" name="Google Shape;289;p43"/>
          <p:cNvSpPr/>
          <p:nvPr/>
        </p:nvSpPr>
        <p:spPr>
          <a:xfrm>
            <a:off x="4776125" y="1576225"/>
            <a:ext cx="1906750" cy="782200"/>
          </a:xfrm>
          <a:prstGeom prst="flowChartProcess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12121"/>
                </a:solidFill>
                <a:latin typeface="Comfortaa"/>
                <a:ea typeface="Comfortaa"/>
                <a:cs typeface="Comfortaa"/>
                <a:sym typeface="Comfortaa"/>
              </a:rPr>
              <a:t>Una imagen de contenedor Docker es un paquete de software liviano, independiente y ejecutable que incluye todo lo necesario para ejecutar una aplicación: código, tiempo de ejecución, herramientas del sistema, bibliotecas del sistema y configuraciones.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5" name="Google Shape;295;p44"/>
          <p:cNvSpPr txBox="1"/>
          <p:nvPr>
            <p:ph type="title"/>
          </p:nvPr>
        </p:nvSpPr>
        <p:spPr>
          <a:xfrm>
            <a:off x="311700" y="3087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¿</a:t>
            </a:r>
            <a:r>
              <a:rPr lang="es">
                <a:latin typeface="Comfortaa"/>
                <a:ea typeface="Comfortaa"/>
                <a:cs typeface="Comfortaa"/>
                <a:sym typeface="Comfortaa"/>
              </a:rPr>
              <a:t>Qué es una imagen?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970338"/>
            <a:ext cx="2857500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5"/>
          <p:cNvSpPr txBox="1"/>
          <p:nvPr>
            <p:ph type="title"/>
          </p:nvPr>
        </p:nvSpPr>
        <p:spPr>
          <a:xfrm>
            <a:off x="311700" y="3087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Ejemplo de</a:t>
            </a:r>
            <a:r>
              <a:rPr lang="es">
                <a:latin typeface="Comfortaa"/>
                <a:ea typeface="Comfortaa"/>
                <a:cs typeface="Comfortaa"/>
                <a:sym typeface="Comfortaa"/>
              </a:rPr>
              <a:t> imagen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/>
        </p:nvSpPr>
        <p:spPr>
          <a:xfrm>
            <a:off x="497750" y="118525"/>
            <a:ext cx="8248500" cy="46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Algunas de las características más notables de un contenedor son:</a:t>
            </a:r>
            <a:endParaRPr sz="2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152400" lvl="0" marL="609600" rtl="0" algn="l">
              <a:lnSpc>
                <a:spcPct val="1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●"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Los contenedores son más livianos (ya que trabajan directamente sobre el Kernel) que las </a:t>
            </a:r>
            <a:r>
              <a:rPr lang="es">
                <a:latin typeface="Comfortaa"/>
                <a:ea typeface="Comfortaa"/>
                <a:cs typeface="Comfortaa"/>
                <a:sym typeface="Comfortaa"/>
              </a:rPr>
              <a:t>máquinas</a:t>
            </a:r>
            <a:r>
              <a:rPr lang="es">
                <a:latin typeface="Comfortaa"/>
                <a:ea typeface="Comfortaa"/>
                <a:cs typeface="Comfortaa"/>
                <a:sym typeface="Comfortaa"/>
              </a:rPr>
              <a:t> virtuales.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152400" lvl="0" marL="6096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●"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No es necesario instalar un sistema operativo por contenedor.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152400" lvl="0" marL="6096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●"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Menor uso de los recursos de la máquina.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152400" lvl="0" marL="6096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●"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Mayor cantidad de contenedores por equipo físico.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152400" lvl="0" marL="6096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●"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Mejor portabilidad.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7"/>
          <p:cNvPicPr preferRelativeResize="0"/>
          <p:nvPr/>
        </p:nvPicPr>
        <p:blipFill rotWithShape="1">
          <a:blip r:embed="rId3">
            <a:alphaModFix/>
          </a:blip>
          <a:srcRect b="5074" l="3098" r="4394" t="9775"/>
          <a:stretch/>
        </p:blipFill>
        <p:spPr>
          <a:xfrm>
            <a:off x="391100" y="367375"/>
            <a:ext cx="8177451" cy="33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311700" y="3087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Docker vs </a:t>
            </a:r>
            <a:r>
              <a:rPr lang="es">
                <a:latin typeface="Comfortaa"/>
                <a:ea typeface="Comfortaa"/>
                <a:cs typeface="Comfortaa"/>
                <a:sym typeface="Comfortaa"/>
              </a:rPr>
              <a:t>Máquina</a:t>
            </a:r>
            <a:r>
              <a:rPr lang="es">
                <a:latin typeface="Comfortaa"/>
                <a:ea typeface="Comfortaa"/>
                <a:cs typeface="Comfortaa"/>
                <a:sym typeface="Comfortaa"/>
              </a:rPr>
              <a:t> virtual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7" name="Google Shape;317;p48"/>
          <p:cNvSpPr txBox="1"/>
          <p:nvPr/>
        </p:nvSpPr>
        <p:spPr>
          <a:xfrm>
            <a:off x="497750" y="1185150"/>
            <a:ext cx="7335900" cy="26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En primer lugar debemos tener en cuenta que, en el caso de los contenedores, el hecho de que no necesiten un sistema operativo completo sino que reutilicen el subyacente </a:t>
            </a: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reduce mucho la carga</a:t>
            </a:r>
            <a:r>
              <a:rPr lang="es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que debe soportar la máquina física, </a:t>
            </a: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el espacio</a:t>
            </a:r>
            <a:r>
              <a:rPr lang="es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de almacenamiento utilizado </a:t>
            </a: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y el tiempo</a:t>
            </a:r>
            <a:r>
              <a:rPr lang="es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necesario para lanzar las aplicaciones. 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Imagenes mas usadas en Docker</a:t>
            </a:r>
            <a:endParaRPr/>
          </a:p>
        </p:txBody>
      </p:sp>
      <p:sp>
        <p:nvSpPr>
          <p:cNvPr id="323" name="Google Shape;323;p4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Registry 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El 21% de las compañías que usando Docker (en está investigación) están usando Registry. Aunque Registry aún está en la primera posición, su cuota ha bajado un 25% desde hace 8 meses.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Nginx 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Docker está siendo usando para contener multitud de servidores HTTP. Es curioso que Apache no esté en el top 10.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Redis 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Esta popular base de datos de clave/valor es usada con frecuencia como una base de datos para caché o cola de mensajes.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Elasticsearch 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Búsquedas de Full-test para nuestras bases de datos.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MySQL 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La base de datos más usada a nivel global.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Logspout 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Para recoger los logs de todos los contenedores de un host y rutearlos al sitio que nos haga falta.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Quay 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Gráficos para monitorización.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etcd 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Configuración distribuida.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Postgres 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La segunda base de datos Open Source más usada.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CAdvisor 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Usado por Kubernetes para recogerlas métricas de los contenedores.</a:t>
            </a: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Empresas que usan Docker</a:t>
            </a:r>
            <a:endParaRPr/>
          </a:p>
        </p:txBody>
      </p:sp>
      <p:sp>
        <p:nvSpPr>
          <p:cNvPr id="329" name="Google Shape;329;p5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425" y="2046500"/>
            <a:ext cx="3063875" cy="12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3875" y="1229875"/>
            <a:ext cx="27813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098" y="1336673"/>
            <a:ext cx="1708153" cy="170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1258" y="3111495"/>
            <a:ext cx="1306525" cy="13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/>
          <p:nvPr>
            <p:ph type="title"/>
          </p:nvPr>
        </p:nvSpPr>
        <p:spPr>
          <a:xfrm>
            <a:off x="340000" y="633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Kubernetes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9" name="Google Shape;339;p51"/>
          <p:cNvSpPr txBox="1"/>
          <p:nvPr>
            <p:ph idx="1" type="body"/>
          </p:nvPr>
        </p:nvSpPr>
        <p:spPr>
          <a:xfrm>
            <a:off x="1546913" y="3280575"/>
            <a:ext cx="6363000" cy="14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Sistema open source para automatizar: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AutoNum type="arabicPeriod"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Despliegue 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AutoNum type="arabicPeriod"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Escalabilidad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AutoNum type="arabicPeriod"/>
            </a:pPr>
            <a:r>
              <a:rPr lang="es" sz="2000">
                <a:latin typeface="Comfortaa"/>
                <a:ea typeface="Comfortaa"/>
                <a:cs typeface="Comfortaa"/>
                <a:sym typeface="Comfortaa"/>
              </a:rPr>
              <a:t>Administración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40" name="Google Shape;3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820" y="820175"/>
            <a:ext cx="6559174" cy="24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¿Por qué DevOps es bueno para mí?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Con DevOps la fabricación de software y servicio se vuelve: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Barata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Rápida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De alta calidad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Integral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Alta disponibilidad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Escalabilidad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Fácil de proveer revisiones y actualizaciones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Automatizado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311700" y="1553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Fundamentos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46" name="Google Shape;3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25" y="950450"/>
            <a:ext cx="1047100" cy="12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0" y="2437650"/>
            <a:ext cx="1047100" cy="12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185" y="1769350"/>
            <a:ext cx="1358715" cy="12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2"/>
          <p:cNvPicPr preferRelativeResize="0"/>
          <p:nvPr/>
        </p:nvPicPr>
        <p:blipFill rotWithShape="1">
          <a:blip r:embed="rId5">
            <a:alphaModFix/>
          </a:blip>
          <a:srcRect b="6733" l="0" r="0" t="0"/>
          <a:stretch/>
        </p:blipFill>
        <p:spPr>
          <a:xfrm>
            <a:off x="2850500" y="3226200"/>
            <a:ext cx="993125" cy="9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0300" y="3069207"/>
            <a:ext cx="929275" cy="7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4100" y="1057175"/>
            <a:ext cx="2468625" cy="24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18800" y="763100"/>
            <a:ext cx="2513499" cy="217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>
            <p:ph type="title"/>
          </p:nvPr>
        </p:nvSpPr>
        <p:spPr>
          <a:xfrm>
            <a:off x="311700" y="1553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Descubrimiento de servicio y balanceo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58" name="Google Shape;3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25" y="950450"/>
            <a:ext cx="1047100" cy="12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0" y="2437650"/>
            <a:ext cx="1047100" cy="12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185" y="1769350"/>
            <a:ext cx="1358715" cy="12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3"/>
          <p:cNvPicPr preferRelativeResize="0"/>
          <p:nvPr/>
        </p:nvPicPr>
        <p:blipFill rotWithShape="1">
          <a:blip r:embed="rId5">
            <a:alphaModFix/>
          </a:blip>
          <a:srcRect b="6733" l="0" r="0" t="0"/>
          <a:stretch/>
        </p:blipFill>
        <p:spPr>
          <a:xfrm>
            <a:off x="2850500" y="3226200"/>
            <a:ext cx="993125" cy="9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0300" y="3069207"/>
            <a:ext cx="929275" cy="7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9850" y="1488810"/>
            <a:ext cx="872149" cy="690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8575" y="2950075"/>
            <a:ext cx="872149" cy="6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3"/>
          <p:cNvPicPr preferRelativeResize="0"/>
          <p:nvPr/>
        </p:nvPicPr>
        <p:blipFill rotWithShape="1">
          <a:blip r:embed="rId8">
            <a:alphaModFix/>
          </a:blip>
          <a:srcRect b="6655" l="0" r="0" t="0"/>
          <a:stretch/>
        </p:blipFill>
        <p:spPr>
          <a:xfrm>
            <a:off x="5133750" y="1878950"/>
            <a:ext cx="3783500" cy="13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Empaquetado automatizado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71" name="Google Shape;3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600" y="1137475"/>
            <a:ext cx="1047100" cy="12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075" y="3258350"/>
            <a:ext cx="1047100" cy="12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625" y="2147250"/>
            <a:ext cx="1464225" cy="14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9875" y="1589475"/>
            <a:ext cx="2021999" cy="20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/>
          <p:nvPr>
            <p:ph type="title"/>
          </p:nvPr>
        </p:nvSpPr>
        <p:spPr>
          <a:xfrm>
            <a:off x="354150" y="1057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Administración del almacenamiento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0" name="Google Shape;380;p55"/>
          <p:cNvSpPr txBox="1"/>
          <p:nvPr>
            <p:ph idx="1" type="body"/>
          </p:nvPr>
        </p:nvSpPr>
        <p:spPr>
          <a:xfrm>
            <a:off x="354150" y="859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Monta </a:t>
            </a:r>
            <a:r>
              <a:rPr lang="es">
                <a:latin typeface="Comfortaa"/>
                <a:ea typeface="Comfortaa"/>
                <a:cs typeface="Comfortaa"/>
                <a:sym typeface="Comfortaa"/>
              </a:rPr>
              <a:t>automáticamente el sistema de almacenamiento</a:t>
            </a:r>
            <a:r>
              <a:rPr lang="es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25" y="1685200"/>
            <a:ext cx="1810000" cy="22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3287" y="1771450"/>
            <a:ext cx="2311050" cy="18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7675" y="1685200"/>
            <a:ext cx="2378750" cy="11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3038" y="2986875"/>
            <a:ext cx="1633476" cy="8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Auto-Reparación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90" name="Google Shape;390;p56"/>
          <p:cNvPicPr preferRelativeResize="0"/>
          <p:nvPr/>
        </p:nvPicPr>
        <p:blipFill rotWithShape="1">
          <a:blip r:embed="rId3">
            <a:alphaModFix/>
          </a:blip>
          <a:srcRect b="15746" l="0" r="0" t="0"/>
          <a:stretch/>
        </p:blipFill>
        <p:spPr>
          <a:xfrm>
            <a:off x="141925" y="1494248"/>
            <a:ext cx="2610250" cy="23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0875" y="2251275"/>
            <a:ext cx="1044250" cy="104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56"/>
          <p:cNvCxnSpPr>
            <a:stCxn id="391" idx="3"/>
          </p:cNvCxnSpPr>
          <p:nvPr/>
        </p:nvCxnSpPr>
        <p:spPr>
          <a:xfrm>
            <a:off x="3485125" y="2773400"/>
            <a:ext cx="1594800" cy="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3" name="Google Shape;39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725" y="1494249"/>
            <a:ext cx="3053471" cy="236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6"/>
          <p:cNvPicPr preferRelativeResize="0"/>
          <p:nvPr/>
        </p:nvPicPr>
        <p:blipFill rotWithShape="1">
          <a:blip r:embed="rId6">
            <a:alphaModFix/>
          </a:blip>
          <a:srcRect b="55291" l="0" r="0" t="0"/>
          <a:stretch/>
        </p:blipFill>
        <p:spPr>
          <a:xfrm>
            <a:off x="6205062" y="1835025"/>
            <a:ext cx="1560801" cy="8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Despliegues </a:t>
            </a:r>
            <a:r>
              <a:rPr lang="es">
                <a:latin typeface="Comfortaa"/>
                <a:ea typeface="Comfortaa"/>
                <a:cs typeface="Comfortaa"/>
                <a:sym typeface="Comfortaa"/>
              </a:rPr>
              <a:t>automáticos</a:t>
            </a:r>
            <a:r>
              <a:rPr lang="es">
                <a:latin typeface="Comfortaa"/>
                <a:ea typeface="Comfortaa"/>
                <a:cs typeface="Comfortaa"/>
                <a:sym typeface="Comfortaa"/>
              </a:rPr>
              <a:t> y rollbacks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00" name="Google Shape;4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50" y="1839692"/>
            <a:ext cx="2050700" cy="205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6625" y="1698200"/>
            <a:ext cx="1923300" cy="19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58949">
            <a:off x="3199495" y="1238874"/>
            <a:ext cx="1908835" cy="190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099979">
            <a:off x="3323595" y="2544499"/>
            <a:ext cx="1908835" cy="190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 txBox="1"/>
          <p:nvPr>
            <p:ph type="title"/>
          </p:nvPr>
        </p:nvSpPr>
        <p:spPr>
          <a:xfrm>
            <a:off x="347125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latin typeface="Comfortaa Regular"/>
                <a:ea typeface="Comfortaa Regular"/>
                <a:cs typeface="Comfortaa Regular"/>
                <a:sym typeface="Comfortaa Regular"/>
              </a:rPr>
              <a:t>Escalabilidad</a:t>
            </a:r>
            <a:endParaRPr sz="48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409" name="Google Shape;40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25" y="950450"/>
            <a:ext cx="1047100" cy="12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0" y="2437650"/>
            <a:ext cx="1047100" cy="12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7285" y="1137800"/>
            <a:ext cx="1358715" cy="12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8"/>
          <p:cNvPicPr preferRelativeResize="0"/>
          <p:nvPr/>
        </p:nvPicPr>
        <p:blipFill rotWithShape="1">
          <a:blip r:embed="rId5">
            <a:alphaModFix/>
          </a:blip>
          <a:srcRect b="6733" l="0" r="0" t="0"/>
          <a:stretch/>
        </p:blipFill>
        <p:spPr>
          <a:xfrm>
            <a:off x="1824650" y="2858300"/>
            <a:ext cx="993125" cy="9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6025" y="1644460"/>
            <a:ext cx="872149" cy="690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6650" y="3046750"/>
            <a:ext cx="872149" cy="6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8"/>
          <p:cNvPicPr preferRelativeResize="0"/>
          <p:nvPr/>
        </p:nvPicPr>
        <p:blipFill rotWithShape="1">
          <a:blip r:embed="rId7">
            <a:alphaModFix/>
          </a:blip>
          <a:srcRect b="6655" l="0" r="0" t="0"/>
          <a:stretch/>
        </p:blipFill>
        <p:spPr>
          <a:xfrm flipH="1">
            <a:off x="5084225" y="2566600"/>
            <a:ext cx="3783500" cy="13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525" y="3770950"/>
            <a:ext cx="722750" cy="8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8"/>
          <p:cNvPicPr preferRelativeResize="0"/>
          <p:nvPr/>
        </p:nvPicPr>
        <p:blipFill rotWithShape="1">
          <a:blip r:embed="rId5">
            <a:alphaModFix/>
          </a:blip>
          <a:srcRect b="6733" l="0" r="0" t="0"/>
          <a:stretch/>
        </p:blipFill>
        <p:spPr>
          <a:xfrm>
            <a:off x="4048800" y="913564"/>
            <a:ext cx="872150" cy="876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8"/>
          <p:cNvPicPr preferRelativeResize="0"/>
          <p:nvPr/>
        </p:nvPicPr>
        <p:blipFill rotWithShape="1">
          <a:blip r:embed="rId7">
            <a:alphaModFix/>
          </a:blip>
          <a:srcRect b="6655" l="0" r="0" t="0"/>
          <a:stretch/>
        </p:blipFill>
        <p:spPr>
          <a:xfrm>
            <a:off x="5169425" y="913575"/>
            <a:ext cx="3783500" cy="13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9"/>
          <p:cNvSpPr txBox="1"/>
          <p:nvPr>
            <p:ph type="title"/>
          </p:nvPr>
        </p:nvSpPr>
        <p:spPr>
          <a:xfrm>
            <a:off x="311700" y="1553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Nunca será superado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24" name="Google Shape;4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50" y="1025912"/>
            <a:ext cx="524700" cy="6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0" y="2437650"/>
            <a:ext cx="1047100" cy="12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7285" y="1137800"/>
            <a:ext cx="1358715" cy="12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9"/>
          <p:cNvPicPr preferRelativeResize="0"/>
          <p:nvPr/>
        </p:nvPicPr>
        <p:blipFill rotWithShape="1">
          <a:blip r:embed="rId5">
            <a:alphaModFix/>
          </a:blip>
          <a:srcRect b="6733" l="0" r="0" t="0"/>
          <a:stretch/>
        </p:blipFill>
        <p:spPr>
          <a:xfrm>
            <a:off x="1824650" y="2858300"/>
            <a:ext cx="993125" cy="9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6025" y="1644460"/>
            <a:ext cx="872149" cy="690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6650" y="3046750"/>
            <a:ext cx="872149" cy="6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9"/>
          <p:cNvPicPr preferRelativeResize="0"/>
          <p:nvPr/>
        </p:nvPicPr>
        <p:blipFill rotWithShape="1">
          <a:blip r:embed="rId7">
            <a:alphaModFix/>
          </a:blip>
          <a:srcRect b="6655" l="0" r="0" t="0"/>
          <a:stretch/>
        </p:blipFill>
        <p:spPr>
          <a:xfrm flipH="1">
            <a:off x="6717410" y="2424550"/>
            <a:ext cx="2213740" cy="7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525" y="3770950"/>
            <a:ext cx="722750" cy="8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 rotWithShape="1">
          <a:blip r:embed="rId5">
            <a:alphaModFix/>
          </a:blip>
          <a:srcRect b="6733" l="0" r="0" t="0"/>
          <a:stretch/>
        </p:blipFill>
        <p:spPr>
          <a:xfrm>
            <a:off x="4048800" y="913564"/>
            <a:ext cx="872150" cy="876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9"/>
          <p:cNvPicPr preferRelativeResize="0"/>
          <p:nvPr/>
        </p:nvPicPr>
        <p:blipFill rotWithShape="1">
          <a:blip r:embed="rId7">
            <a:alphaModFix/>
          </a:blip>
          <a:srcRect b="6655" l="0" r="0" t="0"/>
          <a:stretch/>
        </p:blipFill>
        <p:spPr>
          <a:xfrm>
            <a:off x="5437411" y="791400"/>
            <a:ext cx="2213715" cy="7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50" y="913587"/>
            <a:ext cx="524700" cy="6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075" y="1789612"/>
            <a:ext cx="524700" cy="6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00" y="1731787"/>
            <a:ext cx="524700" cy="6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0" y="4016812"/>
            <a:ext cx="524700" cy="6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625" y="3913853"/>
            <a:ext cx="732800" cy="70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3875" y="4016807"/>
            <a:ext cx="307725" cy="29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862" y="4501482"/>
            <a:ext cx="307725" cy="29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800" y="4501482"/>
            <a:ext cx="307725" cy="29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800" y="3855857"/>
            <a:ext cx="307725" cy="29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2087" y="4501482"/>
            <a:ext cx="307725" cy="29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650" y="943932"/>
            <a:ext cx="307725" cy="29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875" y="2424557"/>
            <a:ext cx="307725" cy="29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2600" y="2571757"/>
            <a:ext cx="307725" cy="29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812" y="3209882"/>
            <a:ext cx="307725" cy="29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50" y="2612907"/>
            <a:ext cx="307725" cy="29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25" y="791407"/>
            <a:ext cx="307725" cy="29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300" y="4452982"/>
            <a:ext cx="307725" cy="29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9"/>
          <p:cNvPicPr preferRelativeResize="0"/>
          <p:nvPr/>
        </p:nvPicPr>
        <p:blipFill rotWithShape="1">
          <a:blip r:embed="rId5">
            <a:alphaModFix/>
          </a:blip>
          <a:srcRect b="6733" l="0" r="0" t="0"/>
          <a:stretch/>
        </p:blipFill>
        <p:spPr>
          <a:xfrm>
            <a:off x="3931650" y="1980151"/>
            <a:ext cx="872150" cy="876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9"/>
          <p:cNvPicPr preferRelativeResize="0"/>
          <p:nvPr/>
        </p:nvPicPr>
        <p:blipFill rotWithShape="1">
          <a:blip r:embed="rId5">
            <a:alphaModFix/>
          </a:blip>
          <a:srcRect b="6733" l="0" r="0" t="0"/>
          <a:stretch/>
        </p:blipFill>
        <p:spPr>
          <a:xfrm>
            <a:off x="3182241" y="2560887"/>
            <a:ext cx="361021" cy="3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9"/>
          <p:cNvPicPr preferRelativeResize="0"/>
          <p:nvPr/>
        </p:nvPicPr>
        <p:blipFill rotWithShape="1">
          <a:blip r:embed="rId5">
            <a:alphaModFix/>
          </a:blip>
          <a:srcRect b="6733" l="0" r="0" t="0"/>
          <a:stretch/>
        </p:blipFill>
        <p:spPr>
          <a:xfrm>
            <a:off x="4304162" y="3128611"/>
            <a:ext cx="524700" cy="52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9"/>
          <p:cNvPicPr preferRelativeResize="0"/>
          <p:nvPr/>
        </p:nvPicPr>
        <p:blipFill rotWithShape="1">
          <a:blip r:embed="rId5">
            <a:alphaModFix/>
          </a:blip>
          <a:srcRect b="6733" l="0" r="0" t="0"/>
          <a:stretch/>
        </p:blipFill>
        <p:spPr>
          <a:xfrm>
            <a:off x="1918825" y="859058"/>
            <a:ext cx="307725" cy="30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9"/>
          <p:cNvPicPr preferRelativeResize="0"/>
          <p:nvPr/>
        </p:nvPicPr>
        <p:blipFill rotWithShape="1">
          <a:blip r:embed="rId7">
            <a:alphaModFix/>
          </a:blip>
          <a:srcRect b="6655" l="0" r="0" t="0"/>
          <a:stretch/>
        </p:blipFill>
        <p:spPr>
          <a:xfrm>
            <a:off x="5352649" y="1607963"/>
            <a:ext cx="2213715" cy="7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9"/>
          <p:cNvPicPr preferRelativeResize="0"/>
          <p:nvPr/>
        </p:nvPicPr>
        <p:blipFill rotWithShape="1">
          <a:blip r:embed="rId7">
            <a:alphaModFix/>
          </a:blip>
          <a:srcRect b="6655" l="0" r="38623" t="0"/>
          <a:stretch/>
        </p:blipFill>
        <p:spPr>
          <a:xfrm>
            <a:off x="7737329" y="791400"/>
            <a:ext cx="1358726" cy="7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9"/>
          <p:cNvPicPr preferRelativeResize="0"/>
          <p:nvPr/>
        </p:nvPicPr>
        <p:blipFill rotWithShape="1">
          <a:blip r:embed="rId7">
            <a:alphaModFix/>
          </a:blip>
          <a:srcRect b="6655" l="0" r="38623" t="0"/>
          <a:stretch/>
        </p:blipFill>
        <p:spPr>
          <a:xfrm>
            <a:off x="7651129" y="1607975"/>
            <a:ext cx="1358726" cy="7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9"/>
          <p:cNvPicPr preferRelativeResize="0"/>
          <p:nvPr/>
        </p:nvPicPr>
        <p:blipFill rotWithShape="1">
          <a:blip r:embed="rId7">
            <a:alphaModFix/>
          </a:blip>
          <a:srcRect b="6655" l="0" r="38623" t="0"/>
          <a:stretch/>
        </p:blipFill>
        <p:spPr>
          <a:xfrm flipH="1">
            <a:off x="5317274" y="2482450"/>
            <a:ext cx="1358726" cy="7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9"/>
          <p:cNvPicPr preferRelativeResize="0"/>
          <p:nvPr/>
        </p:nvPicPr>
        <p:blipFill rotWithShape="1">
          <a:blip r:embed="rId7">
            <a:alphaModFix/>
          </a:blip>
          <a:srcRect b="6655" l="0" r="0" t="0"/>
          <a:stretch/>
        </p:blipFill>
        <p:spPr>
          <a:xfrm flipH="1">
            <a:off x="6771885" y="3170625"/>
            <a:ext cx="2213740" cy="7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9"/>
          <p:cNvPicPr preferRelativeResize="0"/>
          <p:nvPr/>
        </p:nvPicPr>
        <p:blipFill rotWithShape="1">
          <a:blip r:embed="rId7">
            <a:alphaModFix/>
          </a:blip>
          <a:srcRect b="6655" l="0" r="38623" t="0"/>
          <a:stretch/>
        </p:blipFill>
        <p:spPr>
          <a:xfrm flipH="1">
            <a:off x="5371749" y="3228525"/>
            <a:ext cx="1358726" cy="7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150" y="4150262"/>
            <a:ext cx="524700" cy="6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750" y="4016812"/>
            <a:ext cx="524700" cy="6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800" y="1731787"/>
            <a:ext cx="524700" cy="6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¿Cómo trabaja?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69" name="Google Shape;46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75" y="1294450"/>
            <a:ext cx="2378750" cy="11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55" y="2979800"/>
            <a:ext cx="2265474" cy="11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150" y="876136"/>
            <a:ext cx="4053275" cy="173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2050" y="2542359"/>
            <a:ext cx="2215626" cy="1920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154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Cloud - ¿Qué es?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460425" y="1505850"/>
            <a:ext cx="85206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/>
              <a:t>Modelo de acceso conveniente y bajo demanda mediante la red a un conjunto de recursos computacionales (Redes, servidores, almacenamiento, aplicaciones y servicios), que pueden ser configurados y desplegados 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75" y="53350"/>
            <a:ext cx="783484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925" y="392950"/>
            <a:ext cx="52387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300" y="2297400"/>
            <a:ext cx="4688000" cy="17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Casos de estudio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94" name="Google Shape;49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75" y="1814250"/>
            <a:ext cx="3897623" cy="16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447" y="943800"/>
            <a:ext cx="4510003" cy="274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Taller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1" name="Google Shape;501;p6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1.- Instalación.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2.- Agregar nodos workers.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3.- Pods de prueba.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4.- Verificar la redundancia con el control de </a:t>
            </a:r>
            <a:r>
              <a:rPr lang="es">
                <a:latin typeface="Comfortaa"/>
                <a:ea typeface="Comfortaa"/>
                <a:cs typeface="Comfortaa"/>
                <a:sym typeface="Comfortaa"/>
              </a:rPr>
              <a:t>réplicas.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5.- Solución de errores y dudas.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6"/>
          <p:cNvSpPr txBox="1"/>
          <p:nvPr>
            <p:ph type="title"/>
          </p:nvPr>
        </p:nvSpPr>
        <p:spPr>
          <a:xfrm>
            <a:off x="311700" y="491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Caso de Estudio: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07" name="Google Shape;50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0" y="554675"/>
            <a:ext cx="7900200" cy="444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Vagrant</a:t>
            </a:r>
            <a:endParaRPr/>
          </a:p>
        </p:txBody>
      </p:sp>
      <p:pic>
        <p:nvPicPr>
          <p:cNvPr id="513" name="Google Shape;51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700" y="154450"/>
            <a:ext cx="3941300" cy="39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Git Server</a:t>
            </a:r>
            <a:endParaRPr/>
          </a:p>
        </p:txBody>
      </p:sp>
      <p:pic>
        <p:nvPicPr>
          <p:cNvPr id="519" name="Google Shape;519;p68"/>
          <p:cNvPicPr preferRelativeResize="0"/>
          <p:nvPr/>
        </p:nvPicPr>
        <p:blipFill rotWithShape="1">
          <a:blip r:embed="rId3">
            <a:alphaModFix/>
          </a:blip>
          <a:srcRect b="4470" l="5285" r="0" t="0"/>
          <a:stretch/>
        </p:blipFill>
        <p:spPr>
          <a:xfrm>
            <a:off x="2813425" y="1344075"/>
            <a:ext cx="3251375" cy="26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Jenkins</a:t>
            </a:r>
            <a:endParaRPr/>
          </a:p>
        </p:txBody>
      </p:sp>
      <p:pic>
        <p:nvPicPr>
          <p:cNvPr id="525" name="Google Shape;52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849" y="1070000"/>
            <a:ext cx="3511152" cy="3511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8925"/>
            <a:ext cx="8839200" cy="2099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Kubernetes</a:t>
            </a:r>
            <a:endParaRPr/>
          </a:p>
        </p:txBody>
      </p:sp>
      <p:pic>
        <p:nvPicPr>
          <p:cNvPr id="536" name="Google Shape;53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999" y="985868"/>
            <a:ext cx="3915576" cy="33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de cloud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67" y="0"/>
            <a:ext cx="82626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2"/>
          <p:cNvSpPr txBox="1"/>
          <p:nvPr>
            <p:ph type="title"/>
          </p:nvPr>
        </p:nvSpPr>
        <p:spPr>
          <a:xfrm>
            <a:off x="2619325" y="1855725"/>
            <a:ext cx="2829900" cy="12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Q&amp;A</a:t>
            </a:r>
            <a:endParaRPr sz="7200"/>
          </a:p>
        </p:txBody>
      </p:sp>
      <p:sp>
        <p:nvSpPr>
          <p:cNvPr id="542" name="Google Shape;542;p7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3"/>
          <p:cNvSpPr txBox="1"/>
          <p:nvPr>
            <p:ph type="title"/>
          </p:nvPr>
        </p:nvSpPr>
        <p:spPr>
          <a:xfrm>
            <a:off x="1076275" y="1963950"/>
            <a:ext cx="7139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/>
              <a:t>¡Gracias!</a:t>
            </a:r>
            <a:endParaRPr sz="9600"/>
          </a:p>
        </p:txBody>
      </p:sp>
      <p:sp>
        <p:nvSpPr>
          <p:cNvPr id="548" name="Google Shape;548;p7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de cloud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800"/>
            <a:ext cx="2257425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275" y="3122825"/>
            <a:ext cx="1610850" cy="16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875" y="965200"/>
            <a:ext cx="2557901" cy="25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6575" y="713400"/>
            <a:ext cx="2257426" cy="225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Conocimientos previos requeridos - Repaso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Linux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Máquinas virtuales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Programación distribuida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240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mfortaa"/>
                <a:ea typeface="Comfortaa"/>
                <a:cs typeface="Comfortaa"/>
                <a:sym typeface="Comfortaa"/>
              </a:rPr>
              <a:t>Herramientas a ver en el taller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00" y="1013699"/>
            <a:ext cx="1354500" cy="13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525" y="1916850"/>
            <a:ext cx="1614675" cy="142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4050" y="1098502"/>
            <a:ext cx="3013251" cy="7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1350" y="2064625"/>
            <a:ext cx="1756476" cy="152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2626475"/>
            <a:ext cx="1614676" cy="161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